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  <p:sldId id="266" r:id="rId10"/>
    <p:sldId id="288" r:id="rId11"/>
    <p:sldId id="267" r:id="rId12"/>
    <p:sldId id="268" r:id="rId13"/>
    <p:sldId id="270" r:id="rId14"/>
    <p:sldId id="289" r:id="rId15"/>
    <p:sldId id="271" r:id="rId16"/>
    <p:sldId id="272" r:id="rId17"/>
    <p:sldId id="273" r:id="rId18"/>
    <p:sldId id="290" r:id="rId19"/>
    <p:sldId id="275" r:id="rId20"/>
    <p:sldId id="276" r:id="rId21"/>
    <p:sldId id="279" r:id="rId22"/>
    <p:sldId id="278" r:id="rId23"/>
    <p:sldId id="291" r:id="rId24"/>
    <p:sldId id="280" r:id="rId25"/>
    <p:sldId id="282" r:id="rId26"/>
    <p:sldId id="292" r:id="rId27"/>
    <p:sldId id="283" r:id="rId28"/>
    <p:sldId id="284" r:id="rId29"/>
    <p:sldId id="261" r:id="rId30"/>
    <p:sldId id="293" r:id="rId31"/>
    <p:sldId id="286" r:id="rId32"/>
    <p:sldId id="287" r:id="rId33"/>
    <p:sldId id="294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-134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A7109-92F7-42F9-8B76-E4235F9FC2DD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783E1-7E14-4482-BFFC-D43F59D150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99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/>
            <a:fld id="{9C809AEC-11E4-475F-904A-AA60EF0A1A28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29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95325"/>
            <a:ext cx="6053137" cy="34051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2588" cy="40909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/>
            <a:fld id="{9C809AEC-11E4-475F-904A-AA60EF0A1A28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30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95325"/>
            <a:ext cx="6053137" cy="34051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2588" cy="40909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83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/>
            <a:fld id="{9C809AEC-11E4-475F-904A-AA60EF0A1A28}" type="slidenum">
              <a:rPr lang="ru-RU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31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8938" y="695325"/>
            <a:ext cx="6053137" cy="34051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2588" cy="40909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10033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537" y="1267485"/>
            <a:ext cx="9647975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536" y="201703"/>
            <a:ext cx="8252777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7293" y="236416"/>
            <a:ext cx="1047068" cy="365125"/>
          </a:xfrm>
        </p:spPr>
        <p:txBody>
          <a:bodyPr/>
          <a:lstStyle>
            <a:lvl1pPr>
              <a:defRPr sz="14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9956800" y="209550"/>
            <a:ext cx="876301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9490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1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93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5257800"/>
            <a:ext cx="9652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0" y="838200"/>
            <a:ext cx="99568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04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4484080"/>
            <a:ext cx="9652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25600" y="5257800"/>
            <a:ext cx="9652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64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621536" y="841248"/>
            <a:ext cx="4974336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803136" y="841248"/>
            <a:ext cx="4974336" cy="43891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4811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841248"/>
            <a:ext cx="49784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7201" y="841248"/>
            <a:ext cx="4980356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621536" y="1380744"/>
            <a:ext cx="4974336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803136" y="1380743"/>
            <a:ext cx="4974336" cy="38404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8807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6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88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1" y="395287"/>
            <a:ext cx="4011084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1" y="1557338"/>
            <a:ext cx="4011084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219200" y="381000"/>
            <a:ext cx="6400800" cy="5943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97636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624754"/>
            <a:ext cx="73152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5300" y="381000"/>
            <a:ext cx="78232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5600" y="5029200"/>
            <a:ext cx="53848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B589-FD4B-7E46-869A-CBADC5FC564E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51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5600" y="5257800"/>
            <a:ext cx="9652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838200"/>
            <a:ext cx="9956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9573" y="6553200"/>
            <a:ext cx="9550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2400" y="5740401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11271252" y="5715000"/>
            <a:ext cx="323849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60581" y="4783016"/>
            <a:ext cx="2625969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3/27/2025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44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ou2_kch" TargetMode="External"/><Relationship Id="rId2" Type="http://schemas.openxmlformats.org/officeDocument/2006/relationships/hyperlink" Target="http://&#1096;&#1082;&#1086;&#1083;&#1072;-&#1082;&#1072;&#1095;&#1082;&#1072;&#1085;&#1072;&#1088;.&#1088;&#1092;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hyperlink" Target="https://vk.com/kch_school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72A0EB-CBA6-46DB-AA5C-D668D608A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1440" y="449856"/>
            <a:ext cx="6900333" cy="289433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7300" dirty="0">
                <a:solidFill>
                  <a:srgbClr val="0070C0"/>
                </a:solidFill>
              </a:rPr>
              <a:t>Качканарский муниципальный округ</a:t>
            </a:r>
            <a:endParaRPr lang="ru-RU" sz="98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37D6863-4BAC-41A9-8AD3-3541FDA00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576746"/>
            <a:ext cx="5841999" cy="263666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Управление образованием </a:t>
            </a:r>
          </a:p>
          <a:p>
            <a:r>
              <a:rPr lang="ru-RU" dirty="0">
                <a:solidFill>
                  <a:srgbClr val="000000"/>
                </a:solidFill>
              </a:rPr>
              <a:t>624350, г. Качканар ,Свердловская область,</a:t>
            </a:r>
          </a:p>
          <a:p>
            <a:r>
              <a:rPr lang="ru-RU" dirty="0">
                <a:solidFill>
                  <a:srgbClr val="000000"/>
                </a:solidFill>
              </a:rPr>
              <a:t>5 микрорайон, дом 71 </a:t>
            </a:r>
          </a:p>
          <a:p>
            <a:r>
              <a:rPr lang="ru-RU" dirty="0">
                <a:solidFill>
                  <a:srgbClr val="000000"/>
                </a:solidFill>
              </a:rPr>
              <a:t>тел. (34341)6-22-71, 6-03-94</a:t>
            </a:r>
          </a:p>
          <a:p>
            <a:r>
              <a:rPr lang="ru-RU" dirty="0">
                <a:solidFill>
                  <a:srgbClr val="000000"/>
                </a:solidFill>
              </a:rPr>
              <a:t>Электронная почта : uo@kgo66.ru</a:t>
            </a:r>
          </a:p>
        </p:txBody>
      </p:sp>
      <p:sp>
        <p:nvSpPr>
          <p:cNvPr id="4" name="AutoShape 2" descr="blob:https://web.whatsapp.com/75cefca9-8367-412f-99e7-1534841f9d8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whatsapp.com/75cefca9-8367-412f-99e7-1534841f9d8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94"/>
          <a:stretch/>
        </p:blipFill>
        <p:spPr bwMode="auto">
          <a:xfrm>
            <a:off x="7707384" y="160337"/>
            <a:ext cx="4329041" cy="250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9975" y="4156416"/>
            <a:ext cx="4856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площадь территории Качканарского муниципального округа составляет 318,39 кв. км. На его территории расположены поселок </a:t>
            </a:r>
            <a:r>
              <a:rPr lang="ru-RU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Валериановск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поселок (садово-дачный) </a:t>
            </a:r>
            <a:r>
              <a:rPr lang="ru-RU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Именновский</a:t>
            </a: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город Качканар.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59" y="2238895"/>
            <a:ext cx="1502830" cy="15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7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2667" y="404664"/>
            <a:ext cx="10058400" cy="77612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</a:rPr>
              <a:t>Школа №2 – это современная инфраструктура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03" y="1114557"/>
            <a:ext cx="4015408" cy="2789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1"/>
          <a:stretch/>
        </p:blipFill>
        <p:spPr>
          <a:xfrm>
            <a:off x="5865937" y="4274328"/>
            <a:ext cx="3812741" cy="23649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37" y="1114556"/>
            <a:ext cx="3812741" cy="2865513"/>
          </a:xfrm>
          <a:prstGeom prst="rect">
            <a:avLst/>
          </a:prstGeom>
        </p:spPr>
      </p:pic>
      <p:pic>
        <p:nvPicPr>
          <p:cNvPr id="8" name="Рисунок 7" descr="E:\востоновленные файлы\Users\Босс\рабочий стол\новая школа\IMG_18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66" y="4328043"/>
            <a:ext cx="4137718" cy="231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9543" y="532736"/>
            <a:ext cx="815645" cy="81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98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800" y="249357"/>
            <a:ext cx="9116368" cy="44196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Школа №2 – это интересная внеурочная деятельность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8789">
            <a:off x="1705406" y="1110801"/>
            <a:ext cx="3846748" cy="28850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00" y="942053"/>
            <a:ext cx="3228032" cy="2421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88" y="3549031"/>
            <a:ext cx="3667783" cy="24456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15" y="2492896"/>
            <a:ext cx="2685986" cy="35813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37" y="3150497"/>
            <a:ext cx="3100778" cy="23255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76" y="4851378"/>
            <a:ext cx="3545929" cy="19973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7043" y="427719"/>
            <a:ext cx="1028667" cy="102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50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667" y="252194"/>
            <a:ext cx="10741483" cy="44196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Школа №2 – это возможность реализовать свой 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интеллектуальный и творческий потенциал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9" y="1246027"/>
            <a:ext cx="4357887" cy="20046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16" y="1298611"/>
            <a:ext cx="2448018" cy="32640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706" y="1234523"/>
            <a:ext cx="2771738" cy="36956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71" y="3501008"/>
            <a:ext cx="3384380" cy="2538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98" y="4297574"/>
            <a:ext cx="3130599" cy="23479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039">
            <a:off x="2180014" y="4059653"/>
            <a:ext cx="2247714" cy="29969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0761" y="301490"/>
            <a:ext cx="950817" cy="9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0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4">
            <a:extLst>
              <a:ext uri="{FF2B5EF4-FFF2-40B4-BE49-F238E27FC236}">
                <a16:creationId xmlns="" xmlns:a16="http://schemas.microsoft.com/office/drawing/2014/main" id="{4E772C72-A8C0-49AF-B26F-E3B616634717}"/>
              </a:ext>
            </a:extLst>
          </p:cNvPr>
          <p:cNvSpPr txBox="1">
            <a:spLocks/>
          </p:cNvSpPr>
          <p:nvPr/>
        </p:nvSpPr>
        <p:spPr>
          <a:xfrm>
            <a:off x="993165" y="493606"/>
            <a:ext cx="10205670" cy="1716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Качканарский муниципальный округ</a:t>
            </a:r>
          </a:p>
          <a:p>
            <a:pPr marL="0" indent="0" algn="ctr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 </a:t>
            </a:r>
          </a:p>
          <a:p>
            <a:pPr marL="0" indent="0" algn="ctr">
              <a:buNone/>
            </a:pPr>
            <a:r>
              <a:rPr lang="ru-RU" sz="3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№3»</a:t>
            </a:r>
          </a:p>
          <a:p>
            <a:pPr algn="ctr"/>
            <a:endParaRPr lang="ru-RU" sz="3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="" xmlns:a16="http://schemas.microsoft.com/office/drawing/2014/main" id="{6E24664C-F1F4-43D5-BFA9-CB82AF4B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73" y="2708920"/>
            <a:ext cx="4348535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2">
            <a:extLst>
              <a:ext uri="{FF2B5EF4-FFF2-40B4-BE49-F238E27FC236}">
                <a16:creationId xmlns="" xmlns:a16="http://schemas.microsoft.com/office/drawing/2014/main" id="{2B728C94-576E-4477-B31F-D22526D294B8}"/>
              </a:ext>
            </a:extLst>
          </p:cNvPr>
          <p:cNvSpPr/>
          <p:nvPr/>
        </p:nvSpPr>
        <p:spPr>
          <a:xfrm>
            <a:off x="6890207" y="2673513"/>
            <a:ext cx="3672408" cy="399584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Контакты: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т/факс: 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(34341) 6-91-52</a:t>
            </a:r>
          </a:p>
          <a:p>
            <a:pPr algn="ctr"/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https://kach3.uralschool.ru</a:t>
            </a: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03592C08-4B25-4BD1-BA5A-C9B36441B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3" t="51984" r="13914" b="28373"/>
          <a:stretch/>
        </p:blipFill>
        <p:spPr bwMode="auto">
          <a:xfrm>
            <a:off x="7972097" y="4661541"/>
            <a:ext cx="1818202" cy="192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5959" y="326571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8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1604" y="185373"/>
            <a:ext cx="7128792" cy="783087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Наша школа: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47528" y="1046306"/>
            <a:ext cx="5544616" cy="27391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470 обучающихся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уровня образования: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начальное образование (1-4кл), общее образование (5-9кл), среднее образование (10-11кл)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36160" y="1412776"/>
            <a:ext cx="3024336" cy="5259404"/>
          </a:xfrm>
          <a:prstGeom prst="roundRect">
            <a:avLst/>
          </a:prstGeom>
          <a:solidFill>
            <a:srgbClr val="92D050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7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30  </a:t>
            </a:r>
            <a:r>
              <a:rPr lang="ru-RU" sz="27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оборудованных кабинетов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7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7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компьютерных класса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7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7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класса «Точка роста»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7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Спортивный зал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7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Школьный спортивный клуб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26702" y="4042478"/>
            <a:ext cx="3786269" cy="273912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Библиотека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Школьный музей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Школьный театр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Столовая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Медкабинет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472" y="416274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7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0" y="-23716"/>
            <a:ext cx="7239000" cy="812341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Наш коллектив:</a:t>
            </a:r>
          </a:p>
        </p:txBody>
      </p:sp>
      <p:pic>
        <p:nvPicPr>
          <p:cNvPr id="5" name="Picture 2" descr="https://sun9-10.userapi.com/impg/t4kqwlZ2ZcSJiW-knUJBZrsMnjGmhHspVhvPCw/yhomiMqURYk.jpg?size=1280x960&amp;quality=95&amp;sign=09383a596369ad2eb6233ff88883432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68" y="813797"/>
            <a:ext cx="3594144" cy="269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716117" y="813796"/>
            <a:ext cx="2378393" cy="2556284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32 педагога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Социальный педагог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84232" y="1412776"/>
            <a:ext cx="2304256" cy="5184576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 – победители,  призёры и участники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муниципаль-ных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региональ-ных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конкурсов</a:t>
            </a:r>
          </a:p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 учащимися и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проф.мастерства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47528" y="6040859"/>
            <a:ext cx="5870790" cy="576064"/>
          </a:xfrm>
          <a:prstGeom prst="roundRect">
            <a:avLst/>
          </a:prstGeom>
          <a:solidFill>
            <a:srgbClr val="00B0F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Вокальный ансамбль «Унисон»</a:t>
            </a:r>
          </a:p>
        </p:txBody>
      </p:sp>
      <p:pic>
        <p:nvPicPr>
          <p:cNvPr id="2050" name="Picture 2" descr="C:\Users\KB26\Downloads\IMG-20241004-WA0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/>
          <a:stretch/>
        </p:blipFill>
        <p:spPr bwMode="auto">
          <a:xfrm>
            <a:off x="5527113" y="3534577"/>
            <a:ext cx="2243447" cy="250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B26\Downloads\IMG-20240426-WA00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1" b="9192"/>
          <a:stretch/>
        </p:blipFill>
        <p:spPr bwMode="auto">
          <a:xfrm>
            <a:off x="2039954" y="3957972"/>
            <a:ext cx="3380172" cy="204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8326" y="371741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63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169311"/>
              </p:ext>
            </p:extLst>
          </p:nvPr>
        </p:nvGraphicFramePr>
        <p:xfrm>
          <a:off x="1192696" y="238539"/>
          <a:ext cx="9470003" cy="3323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2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50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291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2040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Нам требуется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Мы предлагаем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Мы ждём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00106">
                <a:tc>
                  <a:txBody>
                    <a:bodyPr/>
                    <a:lstStyle/>
                    <a:p>
                      <a:pPr algn="ctr"/>
                      <a:r>
                        <a:rPr lang="ru-RU" sz="23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 географии</a:t>
                      </a:r>
                    </a:p>
                    <a:p>
                      <a:pPr algn="ctr"/>
                      <a:endParaRPr lang="ru-RU" sz="23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3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Полный </a:t>
                      </a:r>
                      <a:r>
                        <a:rPr lang="ru-RU" sz="18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соц.пакет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Оборудованный кабинет географии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Нагрузка 18 часов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Классное руководство </a:t>
                      </a:r>
                      <a:r>
                        <a:rPr lang="ru-RU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желанию)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Кружок по туризму </a:t>
                      </a:r>
                      <a:r>
                        <a:rPr lang="ru-RU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(по желанию)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1800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Помощь</a:t>
                      </a:r>
                      <a:r>
                        <a:rPr lang="ru-RU" sz="180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поддержку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Ответственного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Инициативного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Готового справляться со</a:t>
                      </a:r>
                      <a:r>
                        <a:rPr lang="ru-RU" sz="18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сложностями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18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Готового погрузиться в интересный мир учительства</a:t>
                      </a:r>
                      <a:endParaRPr lang="ru-RU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763723"/>
              </p:ext>
            </p:extLst>
          </p:nvPr>
        </p:nvGraphicFramePr>
        <p:xfrm>
          <a:off x="1152940" y="3578088"/>
          <a:ext cx="9485906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017">
                  <a:extLst>
                    <a:ext uri="{9D8B030D-6E8A-4147-A177-3AD203B41FA5}">
                      <a16:colId xmlns="" xmlns:a16="http://schemas.microsoft.com/office/drawing/2014/main" val="40890814"/>
                    </a:ext>
                  </a:extLst>
                </a:gridCol>
                <a:gridCol w="4158532">
                  <a:extLst>
                    <a:ext uri="{9D8B030D-6E8A-4147-A177-3AD203B41FA5}">
                      <a16:colId xmlns="" xmlns:a16="http://schemas.microsoft.com/office/drawing/2014/main" val="1022706849"/>
                    </a:ext>
                  </a:extLst>
                </a:gridCol>
                <a:gridCol w="3697357">
                  <a:extLst>
                    <a:ext uri="{9D8B030D-6E8A-4147-A177-3AD203B41FA5}">
                      <a16:colId xmlns="" xmlns:a16="http://schemas.microsoft.com/office/drawing/2014/main" val="2697962122"/>
                    </a:ext>
                  </a:extLst>
                </a:gridCol>
              </a:tblGrid>
              <a:tr h="22661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Учитель начальных классов</a:t>
                      </a:r>
                    </a:p>
                    <a:p>
                      <a:endParaRPr lang="ru-RU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Полный </a:t>
                      </a:r>
                      <a:r>
                        <a:rPr lang="ru-RU" sz="2000" b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соц.пакет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Оборудованный кабинет начальных классов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Нагрузка 18 часов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Классное руководство 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2000" b="0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Наставника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ü"/>
                      </a:pPr>
                      <a:r>
                        <a:rPr lang="ru-RU" sz="2000" b="0" i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Помощь</a:t>
                      </a:r>
                      <a:r>
                        <a:rPr lang="ru-RU" sz="20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800" b="0" i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поддержку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Ответственного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Инициативного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2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Готового справляться со</a:t>
                      </a:r>
                      <a:r>
                        <a:rPr lang="ru-RU" sz="20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сложностями</a:t>
                      </a:r>
                    </a:p>
                    <a:p>
                      <a:pPr marL="457200" indent="-457200" algn="l">
                        <a:buFont typeface="Wingdings" pitchFamily="2" charset="2"/>
                        <a:buChar char="Ø"/>
                      </a:pPr>
                      <a:r>
                        <a:rPr lang="ru-RU" sz="2000" b="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Готового погрузиться в интересный мир учительства</a:t>
                      </a:r>
                      <a:endParaRPr lang="ru-RU" sz="20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990544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572" y="318638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64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279576" y="1490022"/>
            <a:ext cx="8064896" cy="2005748"/>
          </a:xfrm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b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Адрес: Свердловская область, город Качканар, ул. Мира, дом 40</a:t>
            </a:r>
            <a:br>
              <a:rPr lang="ru-RU" sz="2000" b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b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Количество обучающихся на 2025 год: 229 человек, с 1 по 9 класс</a:t>
            </a:r>
            <a:r>
              <a:rPr lang="ru-RU" sz="2000" b="0" dirty="0">
                <a:ln>
                  <a:noFill/>
                </a:ln>
                <a:solidFill>
                  <a:prstClr val="black"/>
                </a:solidFill>
                <a:effectLst/>
                <a:latin typeface="Franklin Gothic Demi Cond" panose="020B0706030402020204" pitchFamily="34" charset="0"/>
                <a:ea typeface="+mn-ea"/>
                <a:cs typeface="+mn-cs"/>
              </a:rPr>
              <a:t/>
            </a:r>
            <a:br>
              <a:rPr lang="ru-RU" sz="2000" b="0" dirty="0">
                <a:ln>
                  <a:noFill/>
                </a:ln>
                <a:solidFill>
                  <a:prstClr val="black"/>
                </a:solidFill>
                <a:effectLst/>
                <a:latin typeface="Franklin Gothic Demi Cond" panose="020B070603040202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207569" y="532737"/>
            <a:ext cx="7272808" cy="811652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+mj-ea"/>
                <a:cs typeface="+mj-cs"/>
              </a:rPr>
              <a:t>Муниципальное общеобразовательное учреждение </a:t>
            </a:r>
            <a:b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+mj-ea"/>
                <a:cs typeface="+mj-cs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+mj-ea"/>
                <a:cs typeface="+mj-cs"/>
              </a:rPr>
              <a:t>«Основная общеобразовательная школа № 5»</a:t>
            </a:r>
            <a:b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+mj-ea"/>
                <a:cs typeface="+mj-cs"/>
              </a:rPr>
            </a:b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+mj-ea"/>
                <a:cs typeface="+mj-cs"/>
              </a:rPr>
            </a:br>
            <a:endParaRPr lang="ru-RU" sz="2000" b="1" dirty="0"/>
          </a:p>
        </p:txBody>
      </p:sp>
      <p:pic>
        <p:nvPicPr>
          <p:cNvPr id="2" name="Picture 2" descr="C:\ФОТО 2024-2025\Школа, инструктажи, спортэстафета\5391220427034060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274849"/>
            <a:ext cx="470452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ФОТО 2024-2025\1 сентября 2024\lTxiE4BJLZ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6"/>
          <a:stretch/>
        </p:blipFill>
        <p:spPr bwMode="auto">
          <a:xfrm>
            <a:off x="7680176" y="1988841"/>
            <a:ext cx="2603328" cy="126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ФОТО 2024-2025\1 сентября 2024\QIZbaNjpom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188" y="3356993"/>
            <a:ext cx="2387304" cy="17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ФОТО 2024-2025\1 сентября 2024\IMG_20240902_0937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5" r="10126" b="17882"/>
          <a:stretch/>
        </p:blipFill>
        <p:spPr bwMode="auto">
          <a:xfrm>
            <a:off x="7794425" y="5229200"/>
            <a:ext cx="2489079" cy="154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73" y="831514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1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3552" y="188640"/>
            <a:ext cx="7467600" cy="44196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учащиеся активно принимают участие в конкурсах и мероприятиях!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268760"/>
            <a:ext cx="268829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5520" y="335699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Участие в муниципальной игре по ОРКСЭ «Дорогою добра»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2" r="4204" b="21114"/>
          <a:stretch/>
        </p:blipFill>
        <p:spPr bwMode="auto">
          <a:xfrm>
            <a:off x="5231904" y="1213735"/>
            <a:ext cx="2543944" cy="214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1864" y="3385697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II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место в муниципальном математическом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квесте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для учащихся 5–6 классов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259" y="1004985"/>
            <a:ext cx="2505447" cy="347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444265"/>
            <a:ext cx="5347634" cy="2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4602982"/>
            <a:ext cx="240026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657" y="572868"/>
            <a:ext cx="858907" cy="86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636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535" y="421420"/>
            <a:ext cx="8313793" cy="416741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Вакансии на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2025-2026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уч. год</a:t>
            </a:r>
          </a:p>
          <a:p>
            <a:pPr marL="0" indent="0">
              <a:buNone/>
            </a:pP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35" y="923007"/>
            <a:ext cx="215305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9536" y="3212977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Учитель математики 18+ часов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18" y="750417"/>
            <a:ext cx="2303125" cy="246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27848" y="326658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Учитель английского языка 18+ часов</a:t>
            </a:r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892513"/>
            <a:ext cx="2167754" cy="217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92144" y="3356992"/>
            <a:ext cx="27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Педагог-психолог;  </a:t>
            </a: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Учитель-логопед.</a:t>
            </a: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077072"/>
            <a:ext cx="1814297" cy="266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90781" y="4970876"/>
            <a:ext cx="445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Учитель физической культуры 18+ часов + дополнительное образование(кружки)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777" y="576967"/>
            <a:ext cx="1023938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364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AC9216D-65AB-4342-B3C9-4E751978D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36" y="699715"/>
            <a:ext cx="11166997" cy="25841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1600" kern="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</a:t>
            </a:r>
            <a:r>
              <a:rPr lang="ru-RU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населения по состоянию составляет 38 458 человек</a:t>
            </a:r>
            <a:endParaRPr lang="ru-RU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Основным сектором экономики является промышленное производство. Ведущие предприятия: ОАО «ЕВРАЗ Качканарский горно-обогатительный комбинат» - крупнейшее железорудное предприятие России, входящее в состав «ЕвразХолдинга» и ОАО «Металлист» - специализируется на производстве и ремонте горного оборудования, является одним из ведущих в России поставщиков запасных частей для горного оборудования и металлургических предприятий.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Важными объектами организации досуга </a:t>
            </a:r>
            <a:r>
              <a:rPr lang="ru-RU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качканарцев</a:t>
            </a:r>
            <a:r>
              <a:rPr lang="ru-RU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Дворец культуры и дворцовая площадь, Качканарская городская библиотека им. Ф. Т. Селянина, парки «Строитель» и «Прометей», Дворец спорта и стадион, спорткомплексы </a:t>
            </a:r>
            <a:r>
              <a:rPr lang="ru-RU" sz="1800" kern="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ЕВРАЗ «Олимп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1800" kern="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ЕВРАЗ «Атлант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1800" kern="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ЕВРАЗ «Кристалл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C7101A8-58F0-489E-85A8-2808A6243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6" y="3473105"/>
            <a:ext cx="3780000" cy="25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FA46A39-8D7A-4C72-B8DA-DE6265C44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67" r="8959"/>
          <a:stretch/>
        </p:blipFill>
        <p:spPr>
          <a:xfrm>
            <a:off x="4562729" y="3473105"/>
            <a:ext cx="3400495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EE6D506-F4DD-4C91-A6DA-36BB8A343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5022" y="3480017"/>
            <a:ext cx="3780000" cy="25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322" y="119268"/>
            <a:ext cx="1033719" cy="10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73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2795" y="4721503"/>
            <a:ext cx="8244916" cy="1512168"/>
          </a:xfrm>
        </p:spPr>
        <p:txBody>
          <a:bodyPr/>
          <a:lstStyle/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Всю интересующую информацию вы можете уточнить по номерам: (34341) 3-54-21 канцелярия, директор, заместитель директора;</a:t>
            </a:r>
          </a:p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Ждем ваше резюме на адрес электронной почты образовательной организации: </a:t>
            </a:r>
            <a:r>
              <a:rPr lang="ru-RU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school5@kgo66.ru</a:t>
            </a:r>
          </a:p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6" name="Picture 2" descr="C:\ФОТО 2024-2025\День учителя 2024\фото\54656596405671626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5" r="19133"/>
          <a:stretch/>
        </p:blipFill>
        <p:spPr bwMode="auto">
          <a:xfrm>
            <a:off x="6384032" y="1340769"/>
            <a:ext cx="3622484" cy="276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2" r="3485"/>
          <a:stretch/>
        </p:blipFill>
        <p:spPr bwMode="auto">
          <a:xfrm>
            <a:off x="2377632" y="656594"/>
            <a:ext cx="2804869" cy="194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32" y="2724725"/>
            <a:ext cx="2834321" cy="212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582" y="600943"/>
            <a:ext cx="1023938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606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4">
            <a:extLst>
              <a:ext uri="{FF2B5EF4-FFF2-40B4-BE49-F238E27FC236}">
                <a16:creationId xmlns="" xmlns:a16="http://schemas.microsoft.com/office/drawing/2014/main" id="{FE00E69E-BF87-4261-AF19-353BF594307F}"/>
              </a:ext>
            </a:extLst>
          </p:cNvPr>
          <p:cNvSpPr txBox="1">
            <a:spLocks/>
          </p:cNvSpPr>
          <p:nvPr/>
        </p:nvSpPr>
        <p:spPr>
          <a:xfrm>
            <a:off x="1621536" y="685057"/>
            <a:ext cx="8252777" cy="857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>
                <a:solidFill>
                  <a:schemeClr val="bg2">
                    <a:lumMod val="10000"/>
                  </a:schemeClr>
                </a:solidFill>
              </a:rPr>
              <a:t>Школа имени К. Н. Новикова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DCEDF8F-9AFB-43C6-98A2-A1C318A6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91" y="1710808"/>
            <a:ext cx="3255963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C9CB1421-88C5-4EC4-A8B8-132B139B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98" y="1360750"/>
            <a:ext cx="5426919" cy="210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E7DF8E03-00B5-46D2-8FC7-4F916EEB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517" y="3068959"/>
            <a:ext cx="5091113" cy="108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A879953-AB09-4558-84D8-8CD81F16CC97}"/>
              </a:ext>
            </a:extLst>
          </p:cNvPr>
          <p:cNvSpPr txBox="1"/>
          <p:nvPr/>
        </p:nvSpPr>
        <p:spPr>
          <a:xfrm>
            <a:off x="5371966" y="4046616"/>
            <a:ext cx="55124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</a:rPr>
              <a:t>Начальное общее образование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</a:rPr>
              <a:t>Основное общее образование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</a:rPr>
              <a:t>Среднее общее образование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ru-RU" dirty="0">
              <a:solidFill>
                <a:srgbClr val="000000"/>
              </a:solidFill>
            </a:endParaRP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</a:rPr>
              <a:t>Профильное обучение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</a:rPr>
              <a:t>Углублённая математика, 8-9 классы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0000"/>
                </a:solidFill>
              </a:rPr>
              <a:t>Социально-экономический профиль, 10-11 классы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4434" y="685057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70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250501"/>
            <a:ext cx="42926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65" y="1016894"/>
            <a:ext cx="2520280" cy="342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456" y="4434522"/>
            <a:ext cx="2772953" cy="242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96" y="2728600"/>
            <a:ext cx="2657475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28" y="1166335"/>
            <a:ext cx="294481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61" y="4026557"/>
            <a:ext cx="288925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ACCC29-499C-4389-BF27-224E99B20DFE}"/>
              </a:ext>
            </a:extLst>
          </p:cNvPr>
          <p:cNvSpPr txBox="1"/>
          <p:nvPr/>
        </p:nvSpPr>
        <p:spPr>
          <a:xfrm>
            <a:off x="2923869" y="342482"/>
            <a:ext cx="588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</a:rPr>
              <a:t>Круг школьных традиций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9811" y="475937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6783" y="332656"/>
            <a:ext cx="7467600" cy="44196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n/>
                <a:solidFill>
                  <a:schemeClr val="bg2">
                    <a:lumMod val="10000"/>
                  </a:schemeClr>
                </a:solidFill>
              </a:rPr>
              <a:t>А чтобы было интересней, </a:t>
            </a:r>
            <a:br>
              <a:rPr lang="ru-RU" b="1" dirty="0">
                <a:ln/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>
                <a:ln/>
                <a:solidFill>
                  <a:schemeClr val="bg2">
                    <a:lumMod val="10000"/>
                  </a:schemeClr>
                </a:solidFill>
              </a:rPr>
              <a:t>в школе работают объединения по интересам: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31" y="1825624"/>
            <a:ext cx="4792911" cy="405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864" y="1825625"/>
            <a:ext cx="3227585" cy="405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618" y="664537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66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8966" y="457200"/>
            <a:ext cx="9254067" cy="54200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bg2">
                    <a:lumMod val="10000"/>
                  </a:schemeClr>
                </a:solidFill>
              </a:rPr>
              <a:t>Потребность в педагогических кадрах:</a:t>
            </a:r>
          </a:p>
          <a:p>
            <a:pPr marL="0" indent="0" algn="ctr">
              <a:buNone/>
            </a:pPr>
            <a:endParaRPr lang="ru-RU" sz="4400" b="1" dirty="0"/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Учитель географии – 23 часа (по программе «Земский учитель» в 2025 году) ;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Учитель английского языка – 32 часа (без деления классов на подгруппы) (по программе «Земский учитель» в 2025 году) ;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Учитель математики/ информатики – 30 часов (по программе «Земский учитель» в 2025 году) ;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Учитель химии – 14 часов;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Учитель биологии – 23 часа;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375" y="656585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14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="" xmlns:a16="http://schemas.microsoft.com/office/drawing/2014/main" id="{7E3F05D2-1EFB-46FD-9151-499C60665F6B}"/>
              </a:ext>
            </a:extLst>
          </p:cNvPr>
          <p:cNvSpPr txBox="1">
            <a:spLocks/>
          </p:cNvSpPr>
          <p:nvPr/>
        </p:nvSpPr>
        <p:spPr>
          <a:xfrm>
            <a:off x="1969611" y="244208"/>
            <a:ext cx="8252777" cy="949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</a:rPr>
              <a:t>Муниципальное общеобразовательное учреждение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</a:rPr>
              <a:t>"Средняя общеобразовательная школа №7</a:t>
            </a:r>
            <a:r>
              <a:rPr lang="ru-RU" dirty="0">
                <a:solidFill>
                  <a:schemeClr val="tx1"/>
                </a:solidFill>
              </a:rPr>
              <a:t>"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2277278-B707-48EB-9B9B-4EC470880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5" y="1328186"/>
            <a:ext cx="3318049" cy="2488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CBE547-1915-48E2-8C26-BEE3034E3F78}"/>
              </a:ext>
            </a:extLst>
          </p:cNvPr>
          <p:cNvSpPr txBox="1"/>
          <p:nvPr/>
        </p:nvSpPr>
        <p:spPr>
          <a:xfrm>
            <a:off x="7032104" y="1556793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Школа функционирует с 1 сентября 1976 года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dirty="0">
                <a:solidFill>
                  <a:srgbClr val="000000"/>
                </a:solidFill>
              </a:rPr>
              <a:t>Общее количество педагогических работников – 52</a:t>
            </a:r>
          </a:p>
          <a:p>
            <a:r>
              <a:rPr lang="ru-RU" dirty="0">
                <a:solidFill>
                  <a:srgbClr val="000000"/>
                </a:solidFill>
              </a:rPr>
              <a:t>Количество учащихся - 911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E4B3693E-5CA1-49EE-8FED-98DF4DAC3516}"/>
              </a:ext>
            </a:extLst>
          </p:cNvPr>
          <p:cNvSpPr txBox="1">
            <a:spLocks/>
          </p:cNvSpPr>
          <p:nvPr/>
        </p:nvSpPr>
        <p:spPr>
          <a:xfrm>
            <a:off x="1897596" y="4085539"/>
            <a:ext cx="8396808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nsolas" pitchFamily="49" charset="0"/>
              </a:rPr>
              <a:t>В школе оборудовано 42 учебных кабинета: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nsolas" pitchFamily="49" charset="0"/>
              </a:rPr>
              <a:t>кабинеты Точки Роста, 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nsolas" pitchFamily="49" charset="0"/>
              </a:rPr>
              <a:t>кабинет Центра детских инициатив.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onsolas" pitchFamily="49" charset="0"/>
              </a:rPr>
              <a:t>Имеется спортивный зал  с раздевалками, библиотека, школьный музей, актовый зал, кабинет педагога-психолога. 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4573" y="831514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6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3668" y="512676"/>
            <a:ext cx="8824664" cy="583264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По итогам ЕГЭ и ОГЭ по русскому языку и математике</a:t>
            </a:r>
          </a:p>
          <a:p>
            <a:pPr marL="0" indent="0">
              <a:buNone/>
            </a:pPr>
            <a:r>
              <a:rPr lang="ru-RU" dirty="0"/>
              <a:t> МОУ СОШ № 7 ежегодно входит перечень школ Свердловской области, показавших лучшие результаты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школе реализуются программы углубленного изучения математики (с 8 класса)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В 2024 году открыт проект «Инженерный класс»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С 2023 года реализуется программа развития социальной активности обучающихся начальных классов «Орлята России».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2023 года создан Центр детских инициатив.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2023 году школа вступила в Российское движение детей и молодежи «Движение первых».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697" y="592975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3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6776" y="512676"/>
            <a:ext cx="8858448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Педагоги школы являются активными участниками, призерами и победителями конкурсов разного уровня:</a:t>
            </a:r>
          </a:p>
          <a:p>
            <a:pPr marL="0" indent="0">
              <a:buNone/>
            </a:pPr>
            <a:r>
              <a:rPr lang="ru-RU" dirty="0"/>
              <a:t>конкурс «Флагманы образования»,  </a:t>
            </a:r>
          </a:p>
          <a:p>
            <a:pPr marL="0" indent="0">
              <a:buNone/>
            </a:pPr>
            <a:r>
              <a:rPr lang="ru-RU" dirty="0"/>
              <a:t>конкурс на присуждение премии «Лучший учитель» за достижения в педагогической деятельности Свердловской области, </a:t>
            </a:r>
          </a:p>
          <a:p>
            <a:pPr marL="0" indent="0">
              <a:buNone/>
            </a:pPr>
            <a:r>
              <a:rPr lang="ru-RU" dirty="0"/>
              <a:t>конкурс «Учитель года», </a:t>
            </a:r>
          </a:p>
          <a:p>
            <a:pPr marL="0" indent="0">
              <a:buNone/>
            </a:pPr>
            <a:r>
              <a:rPr lang="ru-RU" dirty="0"/>
              <a:t>конкурс «Педагогический дебют», </a:t>
            </a:r>
          </a:p>
          <a:p>
            <a:pPr marL="0" indent="0">
              <a:buNone/>
            </a:pPr>
            <a:r>
              <a:rPr lang="ru-RU" dirty="0"/>
              <a:t>конкурс «Молодой специалист Свердловской области»,</a:t>
            </a:r>
          </a:p>
          <a:p>
            <a:pPr marL="0" indent="0">
              <a:buNone/>
            </a:pPr>
            <a:r>
              <a:rPr lang="ru-RU" dirty="0"/>
              <a:t>конкурс «Простые решения» и др.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034" y="608878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29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1768" y="476672"/>
            <a:ext cx="8748464" cy="59046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Потребность в педагогических кадрах:</a:t>
            </a:r>
          </a:p>
          <a:p>
            <a:pPr marL="0" indent="0">
              <a:buNone/>
            </a:pPr>
            <a:r>
              <a:rPr lang="ru-RU" u="sng" dirty="0"/>
              <a:t>На 2025/2026 учебный год</a:t>
            </a:r>
            <a:r>
              <a:rPr lang="ru-RU" dirty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учитель английского языка (по программе «Земский учитель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в 2025 году.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педагог-психолог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учитель- логопед</a:t>
            </a:r>
          </a:p>
          <a:p>
            <a:pPr marL="0" indent="0">
              <a:buNone/>
            </a:pPr>
            <a:endParaRPr lang="ru-RU" u="sng" dirty="0"/>
          </a:p>
          <a:p>
            <a:pPr marL="0" indent="0">
              <a:buNone/>
            </a:pPr>
            <a:r>
              <a:rPr lang="ru-RU" u="sng" dirty="0"/>
              <a:t>На 2026-2028 учебные годы</a:t>
            </a:r>
            <a:r>
              <a:rPr lang="ru-RU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учитель русского языка и литературы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учитель математики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учитель начальных классов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учитель физики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учитель информатики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 marL="0" indent="0">
              <a:buNone/>
            </a:pPr>
            <a:r>
              <a:rPr lang="ru-RU" dirty="0"/>
              <a:t>КОНТАКТНЫЕ ТЕЛЕФОНЫ:</a:t>
            </a:r>
          </a:p>
          <a:p>
            <a:pPr marL="0" indent="0">
              <a:buNone/>
            </a:pPr>
            <a:r>
              <a:rPr lang="ru-RU" dirty="0"/>
              <a:t>8(34341)6-09-65, 8-902-500-93-29 Елена Сергеевна Андреева,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и.о</a:t>
            </a:r>
            <a:r>
              <a:rPr lang="ru-RU" dirty="0"/>
              <a:t>. директора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697" y="473705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97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4">
            <a:extLst>
              <a:ext uri="{FF2B5EF4-FFF2-40B4-BE49-F238E27FC236}">
                <a16:creationId xmlns="" xmlns:a16="http://schemas.microsoft.com/office/drawing/2014/main" id="{72BFE37C-E184-4744-8253-0B943DC4AB63}"/>
              </a:ext>
            </a:extLst>
          </p:cNvPr>
          <p:cNvSpPr txBox="1">
            <a:spLocks/>
          </p:cNvSpPr>
          <p:nvPr/>
        </p:nvSpPr>
        <p:spPr>
          <a:xfrm>
            <a:off x="3001208" y="544241"/>
            <a:ext cx="6189583" cy="94956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Муниципальное общеобразовательное учреждение 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«Лицей № 6"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13643C5-3E47-4254-B4E8-94315F59618A}"/>
              </a:ext>
            </a:extLst>
          </p:cNvPr>
          <p:cNvSpPr txBox="1"/>
          <p:nvPr/>
        </p:nvSpPr>
        <p:spPr>
          <a:xfrm>
            <a:off x="7436768" y="1844824"/>
            <a:ext cx="2880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Школа (Лицей) функционирует с 1 сентября 1971года</a:t>
            </a:r>
          </a:p>
          <a:p>
            <a:pPr algn="ctr"/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Общее количество педагогических работников – 55</a:t>
            </a:r>
          </a:p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Количество учащихся - 918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8DB347C0-4C73-4680-9CD0-491DAB344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1797861"/>
            <a:ext cx="4608513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37CBA5C5-D48E-408F-B7E8-DC7893ADA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919" y="348165"/>
            <a:ext cx="1058180" cy="105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215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AC9216D-65AB-4342-B3C9-4E751978D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429" y="271599"/>
            <a:ext cx="10623438" cy="77002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7200" kern="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Качканарском муниципальном округе </a:t>
            </a:r>
            <a:r>
              <a:rPr lang="ru-RU" sz="7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семь общеобразовательных школ.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численность обучающихся в общеобразовательных организациях 4183 человека.</a:t>
            </a:r>
            <a:endParaRPr lang="ru-RU" sz="7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A512B73-6745-4C20-92B4-5577E47E1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63" y="1136446"/>
            <a:ext cx="3672078" cy="24465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84595A3-AA2C-4FEA-A53F-0BFF38EB3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605" y="1136446"/>
            <a:ext cx="3791560" cy="25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A37B25E-1C82-478B-AA7B-4625AB77B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767" y="1136446"/>
            <a:ext cx="3360000" cy="25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7EAE40B-780C-4989-8F2D-294C4DADF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64" y="3917305"/>
            <a:ext cx="3360000" cy="252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525F7F4-25C5-4CBF-ABE6-D5B79604C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4182" y="3917305"/>
            <a:ext cx="3360000" cy="2520000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886" y="3917305"/>
            <a:ext cx="4094998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5203" y="0"/>
            <a:ext cx="1117795" cy="11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30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796995" y="763324"/>
            <a:ext cx="7275443" cy="4177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В Лицее  реализуются программы углубленного изучения математики, физики, химии, биологии</a:t>
            </a:r>
          </a:p>
          <a:p>
            <a:pPr marL="0" indent="0">
              <a:buNone/>
            </a:pPr>
            <a:r>
              <a:rPr lang="ru-RU" sz="2400" b="1" dirty="0"/>
              <a:t>Среднее общее образование реализуется по профилям: технологический, естественно-научный (медицинский класс), социально-экономический</a:t>
            </a:r>
          </a:p>
          <a:p>
            <a:pPr marL="0" indent="0">
              <a:buNone/>
            </a:pPr>
            <a:r>
              <a:rPr lang="ru-RU" sz="2400" b="1" dirty="0"/>
              <a:t>Организованы профессиональные пробы </a:t>
            </a:r>
          </a:p>
          <a:p>
            <a:pPr marL="0" indent="0">
              <a:buNone/>
            </a:pPr>
            <a:r>
              <a:rPr lang="ru-RU" sz="2400" b="1" dirty="0"/>
              <a:t>при взаимодействии с предприятиями </a:t>
            </a:r>
          </a:p>
          <a:p>
            <a:pPr marL="0" indent="0">
              <a:buNone/>
            </a:pPr>
            <a:r>
              <a:rPr lang="ru-RU" sz="2400" b="1" dirty="0" err="1"/>
              <a:t>ЕВРАЗа</a:t>
            </a:r>
            <a:r>
              <a:rPr lang="ru-RU" sz="2400" b="1" dirty="0"/>
              <a:t>, медицинскими и социальными организациями    города  </a:t>
            </a:r>
          </a:p>
          <a:p>
            <a:endParaRPr lang="ru-RU" sz="2400" dirty="0"/>
          </a:p>
        </p:txBody>
      </p:sp>
      <p:pic>
        <p:nvPicPr>
          <p:cNvPr id="11" name="Рисунок 5" descr="C:\Users\Учитель\AppData\Local\Microsoft\Windows\Temporary Internet Files\Content.Word\IMG-20230923-WA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28676" r="6943"/>
          <a:stretch>
            <a:fillRect/>
          </a:stretch>
        </p:blipFill>
        <p:spPr bwMode="auto">
          <a:xfrm>
            <a:off x="8398797" y="4418088"/>
            <a:ext cx="2310926" cy="182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:\Все документы\22-23\Точка Роста\мероприятия\на сайт для ТРапрель\ЕВРАЗ\IMG_1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87" y="4448943"/>
            <a:ext cx="2643237" cy="17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12146" r="16946" b="27855"/>
          <a:stretch>
            <a:fillRect/>
          </a:stretch>
        </p:blipFill>
        <p:spPr bwMode="auto">
          <a:xfrm>
            <a:off x="1882009" y="4412971"/>
            <a:ext cx="2448272" cy="176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7" descr="C:\Users\Пользователь\Desktop\ФОТО 10б\IMG-20230926-WA000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73" y="1470487"/>
            <a:ext cx="1769750" cy="226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003" y="532737"/>
            <a:ext cx="866652" cy="86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356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Пользователь\Desktop\фотки\фото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3" t="36296" b="33394"/>
          <a:stretch/>
        </p:blipFill>
        <p:spPr bwMode="auto">
          <a:xfrm>
            <a:off x="8395519" y="1789043"/>
            <a:ext cx="2646395" cy="183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t="13341" r="513" b="19203"/>
          <a:stretch>
            <a:fillRect/>
          </a:stretch>
        </p:blipFill>
        <p:spPr bwMode="auto">
          <a:xfrm>
            <a:off x="5160846" y="4187440"/>
            <a:ext cx="2866427" cy="173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598212" y="985962"/>
            <a:ext cx="6874052" cy="31580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В Лицее  с 2022 года функционирует  Центр естественно-научного образования «Точка Роста». </a:t>
            </a:r>
          </a:p>
          <a:p>
            <a:pPr marL="0" indent="0">
              <a:buNone/>
            </a:pPr>
            <a:r>
              <a:rPr lang="ru-RU" b="1" dirty="0"/>
              <a:t>Реализуются  дополнительные общеобразовательные программы по технологическому, естественно-научному, спортивному и художественному направлениям   </a:t>
            </a:r>
          </a:p>
          <a:p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3191"/>
          <a:stretch/>
        </p:blipFill>
        <p:spPr bwMode="auto">
          <a:xfrm>
            <a:off x="1532153" y="4180824"/>
            <a:ext cx="3275907" cy="178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5" t="11237" r="12418" b="29987"/>
          <a:stretch>
            <a:fillRect/>
          </a:stretch>
        </p:blipFill>
        <p:spPr bwMode="auto">
          <a:xfrm>
            <a:off x="8395519" y="4144037"/>
            <a:ext cx="2646396" cy="182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712" y="397565"/>
            <a:ext cx="866652" cy="86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610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4703" y="755374"/>
            <a:ext cx="5835473" cy="354179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Потребность в педагогических кадрах:</a:t>
            </a:r>
          </a:p>
          <a:p>
            <a:pPr marL="0" indent="0">
              <a:buNone/>
            </a:pPr>
            <a:r>
              <a:rPr lang="ru-RU" b="1" u="sng" dirty="0"/>
              <a:t>На 2025/2026 учебный год</a:t>
            </a:r>
            <a:r>
              <a:rPr lang="ru-RU" b="1" dirty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учитель русского языка и литературы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учитель   химии и биологии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учитель иностранного языка 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1" dirty="0"/>
          </a:p>
          <a:p>
            <a:pPr marL="0" indent="0">
              <a:buNone/>
            </a:pPr>
            <a:endParaRPr lang="ru-RU" b="1" u="sng" dirty="0"/>
          </a:p>
          <a:p>
            <a:pPr marL="0" indent="0">
              <a:buNone/>
            </a:pPr>
            <a:r>
              <a:rPr lang="ru-RU" b="1" u="sng" dirty="0"/>
              <a:t>На 2026-2028 учебные годы</a:t>
            </a:r>
            <a:r>
              <a:rPr lang="ru-RU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учитель математики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учитель информатики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b="1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188640"/>
            <a:ext cx="1412776" cy="141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0"/>
          <a:stretch/>
        </p:blipFill>
        <p:spPr bwMode="auto">
          <a:xfrm>
            <a:off x="2783632" y="4509120"/>
            <a:ext cx="6552728" cy="224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80176" y="1988840"/>
            <a:ext cx="27089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КОНТАКТЫ:</a:t>
            </a:r>
          </a:p>
          <a:p>
            <a:pPr algn="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8(34341)6-57-14, </a:t>
            </a:r>
          </a:p>
          <a:p>
            <a:pPr algn="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8-982-676-53-80</a:t>
            </a:r>
          </a:p>
          <a:p>
            <a:pPr algn="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Email 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liceum6@yandex.ru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Директор: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pPr algn="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Мальцева Елена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3728923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160890" y="838200"/>
            <a:ext cx="10408258" cy="4419600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dirty="0">
                <a:ln w="12700">
                  <a:solidFill>
                    <a:srgbClr val="675D59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Качканарский муниципальный </a:t>
            </a:r>
            <a:r>
              <a:rPr lang="ru-RU" sz="6600" b="1" dirty="0" smtClean="0">
                <a:ln w="12700">
                  <a:solidFill>
                    <a:srgbClr val="675D59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округ ждет именно вас, </a:t>
            </a:r>
            <a:r>
              <a:rPr lang="ru-RU" sz="6600" b="1" dirty="0" smtClean="0">
                <a:ln w="12700">
                  <a:solidFill>
                    <a:srgbClr val="675D59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молодых </a:t>
            </a:r>
            <a:r>
              <a:rPr lang="ru-RU" sz="6600" b="1" smtClean="0">
                <a:ln w="12700">
                  <a:solidFill>
                    <a:srgbClr val="675D59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и активных студентов</a:t>
            </a:r>
            <a:r>
              <a:rPr lang="ru-RU" sz="6600" b="1" dirty="0" smtClean="0">
                <a:ln w="12700">
                  <a:solidFill>
                    <a:srgbClr val="675D59"/>
                  </a:solidFill>
                </a:ln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83603" y="5390985"/>
            <a:ext cx="4850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</a:rPr>
              <a:t>тел. (34341)6-22-71, 6-03-94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>Электронная почта : uo@kgo66.ru</a:t>
            </a:r>
          </a:p>
        </p:txBody>
      </p:sp>
    </p:spTree>
    <p:extLst>
      <p:ext uri="{BB962C8B-B14F-4D97-AF65-F5344CB8AC3E}">
        <p14:creationId xmlns:p14="http://schemas.microsoft.com/office/powerpoint/2010/main" val="2418660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AC9216D-65AB-4342-B3C9-4E751978D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1955727"/>
            <a:ext cx="11421534" cy="110920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поселке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Валериановск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расположен ФАП, Дворец культуры «Горняк», детский клуб «Лидер», почта, сетевые магазины, детский сад, скейт-парк, оборудованная спортивная площадка. Численность обучающихся в МОУ </a:t>
            </a:r>
            <a:r>
              <a:rPr lang="ru-RU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Валериановская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школа имени Героя Советского Союза А. В. Рогозина 213 человек.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1678610-EE35-4A64-BD3F-5ECEB5C7C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674" y="3297783"/>
            <a:ext cx="4144325" cy="260283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94" y="3297783"/>
            <a:ext cx="3681334" cy="260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1" y="652007"/>
            <a:ext cx="10799196" cy="107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Развита система дополнительного образования (Дом детского творчества, четыре спортивные школы, музыкальная, художественная школы и школа искусств).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Систему профессионального образования представляет Качканарский горно-промышленный колледж.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999" y="149160"/>
            <a:ext cx="1038282" cy="10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3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2744" y="1057010"/>
            <a:ext cx="9186511" cy="19063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общеобразовательное учреждение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Валериановская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средняя общеобразовательная школа  имени Героя Советского Союза А. В. Рогозина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92" y="2950138"/>
            <a:ext cx="5508104" cy="33408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16" y="612251"/>
            <a:ext cx="1011749" cy="101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83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4">
            <a:extLst>
              <a:ext uri="{FF2B5EF4-FFF2-40B4-BE49-F238E27FC236}">
                <a16:creationId xmlns="" xmlns:a16="http://schemas.microsoft.com/office/drawing/2014/main" id="{1A922ECC-B4DF-4418-9DE7-E02F49B23F02}"/>
              </a:ext>
            </a:extLst>
          </p:cNvPr>
          <p:cNvSpPr txBox="1">
            <a:spLocks/>
          </p:cNvSpPr>
          <p:nvPr/>
        </p:nvSpPr>
        <p:spPr>
          <a:xfrm>
            <a:off x="2351585" y="476672"/>
            <a:ext cx="8279358" cy="36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4827547-6299-4181-8E05-271E589C0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5315" r="17597" b="1648"/>
          <a:stretch/>
        </p:blipFill>
        <p:spPr>
          <a:xfrm>
            <a:off x="5654839" y="4226047"/>
            <a:ext cx="1789714" cy="216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160A436-F4B4-47ED-B7E8-CD2A7B47D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4226047"/>
            <a:ext cx="3246000" cy="216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03A7F8B-D2C7-4BF9-B86B-70EBB6C6C0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" r="17469" b="742"/>
          <a:stretch/>
        </p:blipFill>
        <p:spPr>
          <a:xfrm>
            <a:off x="7501808" y="4226047"/>
            <a:ext cx="3024845" cy="21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0F8BCB3-E44F-44DF-B41E-FC6460FBCDAD}"/>
              </a:ext>
            </a:extLst>
          </p:cNvPr>
          <p:cNvSpPr txBox="1"/>
          <p:nvPr/>
        </p:nvSpPr>
        <p:spPr>
          <a:xfrm>
            <a:off x="465667" y="474345"/>
            <a:ext cx="1111938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Учебные успехи: </a:t>
            </a:r>
          </a:p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Ежегодно обучающиеся становятся призерами и победителями Всероссийской </a:t>
            </a:r>
            <a:endParaRPr lang="ru-RU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олимпиады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школьников на муниципальном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этапе, в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2024 году с выходом </a:t>
            </a:r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                              региональный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этап.</a:t>
            </a:r>
          </a:p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Ежегодно обучающиеся становятся Лауреатами стипендии Главы города.</a:t>
            </a:r>
          </a:p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Ежегодно обучающиеся становятся Лауреатами, призерами и победителями Всероссийских конкурсов научно-исследовательских и проектных работ. Очное участие при поддержке Благотворительного фонда «Достойным – лучшее».</a:t>
            </a:r>
          </a:p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Ежегодное результативное в участие  открытом Чемпионате профессионального мастерства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ЕВРАЗа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среди школьников.</a:t>
            </a:r>
          </a:p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Ежегодное результативное участие в проекте социальных инициатив «ЕВРАЗ: Люди будущего».</a:t>
            </a:r>
          </a:p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Обучающиеся имеют высокие достижения в спорте и творчестве.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6034" y="474345"/>
            <a:ext cx="1025751" cy="102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4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3433" y="404664"/>
            <a:ext cx="9745134" cy="6264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Дополнительное образование: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 базе школы функционирует:</a:t>
            </a:r>
          </a:p>
          <a:p>
            <a:pPr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центр «Точка роста» гуманитарного и </a:t>
            </a:r>
            <a:endParaRPr lang="ru-RU" sz="19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ru-RU" sz="1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цифрового </a:t>
            </a: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образования;</a:t>
            </a:r>
          </a:p>
          <a:p>
            <a:pPr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школьный спортивный клуб «Чемпион»;</a:t>
            </a:r>
          </a:p>
          <a:p>
            <a:pPr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театр моды;</a:t>
            </a:r>
          </a:p>
          <a:p>
            <a:pPr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хоровая студия;</a:t>
            </a:r>
          </a:p>
          <a:p>
            <a:pPr>
              <a:buFontTx/>
              <a:buChar char="-"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школьный </a:t>
            </a:r>
            <a:r>
              <a:rPr lang="ru-RU" sz="19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агропарк</a:t>
            </a: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sz="19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2024году </a:t>
            </a: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школе присвоен статус региональной инновационной площадки «</a:t>
            </a:r>
            <a:r>
              <a:rPr lang="ru-RU" sz="19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Экостанция</a:t>
            </a: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Экологическое будущее – в экологическом настоящем».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Ежегодно школа становится </a:t>
            </a:r>
            <a:r>
              <a:rPr lang="ru-RU" sz="19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грантополучателем</a:t>
            </a: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конкурса социальных проектов «</a:t>
            </a:r>
            <a:r>
              <a:rPr lang="ru-RU" sz="19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Евраз</a:t>
            </a: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: город друзей – город идей!».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Педагоги школы принимают активное 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результативное участие в различных 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конкурсах разного уровня.</a:t>
            </a:r>
          </a:p>
          <a:p>
            <a:pPr marL="0" indent="0">
              <a:buNone/>
            </a:pPr>
            <a:endParaRPr lang="ru-RU" sz="19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9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ВАКАНСИИ</a:t>
            </a:r>
            <a:r>
              <a:rPr lang="ru-RU" sz="1900" b="1" dirty="0">
                <a:solidFill>
                  <a:srgbClr val="C00000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Педагог-психолог; Педагог-организатор;</a:t>
            </a:r>
            <a:endParaRPr lang="ru-RU" sz="19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9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Учитель химии</a:t>
            </a:r>
            <a:r>
              <a:rPr lang="ru-RU" sz="1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; Учитель географии;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Педагог-дополнительного образования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(информационные технологии, шахматы)</a:t>
            </a:r>
            <a:endParaRPr lang="ru-RU" sz="19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946" y="835755"/>
            <a:ext cx="2929549" cy="1954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91" y="4105905"/>
            <a:ext cx="2557194" cy="21817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579" y="545638"/>
            <a:ext cx="795130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19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254" y="620890"/>
            <a:ext cx="10759476" cy="51934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КОНТАКТЫ:</a:t>
            </a:r>
          </a:p>
          <a:p>
            <a:pPr marL="0" indent="0">
              <a:buNone/>
            </a:pP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Адрес: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Свердловская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область,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г.Качканар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п.Валериановск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ул.Энгельса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, д.10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Телефоны: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8(34341) 6-01-99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E-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mail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: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school.val@kgo66.ru </a:t>
            </a:r>
          </a:p>
          <a:p>
            <a:pPr marL="0" indent="0">
              <a:buNone/>
            </a:pPr>
            <a:endParaRPr lang="ru-RU" sz="1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Сайт: 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http://валериановскаясош.рф </a:t>
            </a:r>
          </a:p>
          <a:p>
            <a:pPr marL="0" indent="0">
              <a:buNone/>
            </a:pPr>
            <a:endParaRPr lang="ru-RU" sz="14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Официальная 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страница в социальной сети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ВКонтакте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: https://vk.com/valerianovskayaschool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038" y="3025558"/>
            <a:ext cx="1080000" cy="10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711" y="4701856"/>
            <a:ext cx="1080000" cy="108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566" y="270343"/>
            <a:ext cx="863353" cy="86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0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4">
            <a:extLst>
              <a:ext uri="{FF2B5EF4-FFF2-40B4-BE49-F238E27FC236}">
                <a16:creationId xmlns="" xmlns:a16="http://schemas.microsoft.com/office/drawing/2014/main" id="{5DC1DC72-A461-4274-B3D8-FB98B14F148B}"/>
              </a:ext>
            </a:extLst>
          </p:cNvPr>
          <p:cNvSpPr txBox="1">
            <a:spLocks/>
          </p:cNvSpPr>
          <p:nvPr/>
        </p:nvSpPr>
        <p:spPr>
          <a:xfrm>
            <a:off x="457200" y="564542"/>
            <a:ext cx="11667067" cy="4376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˃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Calibri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Calibri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</a:rPr>
              <a:t>Школа №2 </a:t>
            </a:r>
            <a:r>
              <a:rPr lang="ru-RU" sz="4400" dirty="0">
                <a:solidFill>
                  <a:srgbClr val="C00000"/>
                </a:solidFill>
              </a:rPr>
              <a:t>– это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C00000"/>
                </a:solidFill>
              </a:rPr>
              <a:t>805 учащихся и 49 педагогических работников</a:t>
            </a:r>
          </a:p>
          <a:p>
            <a:pPr marL="0" indent="0">
              <a:buNone/>
            </a:pPr>
            <a:r>
              <a:rPr lang="ru-RU" sz="4400" b="1" dirty="0">
                <a:solidFill>
                  <a:srgbClr val="C00000"/>
                </a:solidFill>
                <a:hlinkClick r:id="rId2"/>
              </a:rPr>
              <a:t/>
            </a:r>
            <a:br>
              <a:rPr lang="ru-RU" sz="4400" b="1" dirty="0">
                <a:solidFill>
                  <a:srgbClr val="C00000"/>
                </a:solidFill>
                <a:hlinkClick r:id="rId2"/>
              </a:rPr>
            </a:br>
            <a:r>
              <a:rPr lang="en-US" sz="4400" b="1" dirty="0">
                <a:solidFill>
                  <a:srgbClr val="C00000"/>
                </a:solidFill>
                <a:hlinkClick r:id="rId2"/>
              </a:rPr>
              <a:t>http://</a:t>
            </a:r>
            <a:r>
              <a:rPr lang="ru-RU" sz="4400" b="1" dirty="0">
                <a:solidFill>
                  <a:srgbClr val="C00000"/>
                </a:solidFill>
                <a:hlinkClick r:id="rId2"/>
              </a:rPr>
              <a:t>школа-</a:t>
            </a:r>
            <a:r>
              <a:rPr lang="ru-RU" sz="4400" b="1" dirty="0" err="1">
                <a:solidFill>
                  <a:srgbClr val="C00000"/>
                </a:solidFill>
                <a:hlinkClick r:id="rId2"/>
              </a:rPr>
              <a:t>качканар.рф</a:t>
            </a:r>
            <a:r>
              <a:rPr lang="ru-RU" sz="4400" b="1" dirty="0">
                <a:solidFill>
                  <a:srgbClr val="C00000"/>
                </a:solidFill>
              </a:rPr>
              <a:t/>
            </a:r>
            <a:br>
              <a:rPr lang="ru-RU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  <a:hlinkClick r:id="rId3"/>
              </a:rPr>
              <a:t>https://vk.com/ou2_kch</a:t>
            </a:r>
            <a:r>
              <a:rPr lang="ru-RU" sz="4400" b="1" dirty="0">
                <a:solidFill>
                  <a:srgbClr val="C00000"/>
                </a:solidFill>
              </a:rPr>
              <a:t/>
            </a:r>
            <a:br>
              <a:rPr lang="ru-RU" sz="4400" b="1" dirty="0">
                <a:solidFill>
                  <a:srgbClr val="C00000"/>
                </a:solidFill>
              </a:rPr>
            </a:br>
            <a:r>
              <a:rPr lang="en-US" sz="4400" b="1" dirty="0">
                <a:solidFill>
                  <a:srgbClr val="C00000"/>
                </a:solidFill>
                <a:hlinkClick r:id="rId4"/>
              </a:rPr>
              <a:t>https://vk.com/kch_school2</a:t>
            </a:r>
            <a:r>
              <a:rPr lang="ru-RU" sz="4400" b="1" dirty="0">
                <a:solidFill>
                  <a:srgbClr val="C00000"/>
                </a:solidFill>
              </a:rPr>
              <a:t> </a:t>
            </a:r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>(Движение первых</a:t>
            </a:r>
            <a:r>
              <a:rPr lang="ru-RU" sz="4000" dirty="0"/>
              <a:t>)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3D0E35D-05A4-4AC5-B080-661B6FD044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60" y="1935005"/>
            <a:ext cx="4762478" cy="31788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8414FC-7891-4A5D-964A-82BE96EA5398}"/>
              </a:ext>
            </a:extLst>
          </p:cNvPr>
          <p:cNvSpPr txBox="1"/>
          <p:nvPr/>
        </p:nvSpPr>
        <p:spPr>
          <a:xfrm>
            <a:off x="682925" y="4941168"/>
            <a:ext cx="6139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Школе №2 требуются</a:t>
            </a:r>
            <a:r>
              <a:rPr lang="ru-RU" dirty="0" smtClean="0">
                <a:solidFill>
                  <a:srgbClr val="C00000"/>
                </a:solidFill>
              </a:rPr>
              <a:t>: социальный педагог;</a:t>
            </a:r>
            <a:endParaRPr lang="ru-RU" dirty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учитель начальных классов</a:t>
            </a:r>
            <a:r>
              <a:rPr lang="ru-RU" dirty="0" smtClean="0">
                <a:solidFill>
                  <a:srgbClr val="C00000"/>
                </a:solidFill>
              </a:rPr>
              <a:t>; учитель информатики;</a:t>
            </a:r>
            <a:endParaRPr lang="ru-RU" dirty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учитель математики</a:t>
            </a:r>
            <a:r>
              <a:rPr lang="ru-RU" dirty="0" smtClean="0">
                <a:solidFill>
                  <a:srgbClr val="C00000"/>
                </a:solidFill>
              </a:rPr>
              <a:t>; учитель русского языка и литературы;</a:t>
            </a:r>
            <a:endParaRPr lang="ru-RU" dirty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учитель английского языка (по программе «Земский учитель» в 2025 году.)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8C46129-6213-448F-B0DA-ECB110C8D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7251" y="206733"/>
            <a:ext cx="926963" cy="9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475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23EB43AF-4083-4016-AC41-2DCE303339CB}" vid="{F7A5276E-4172-443D-B861-0400AFFED2F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278</TotalTime>
  <Words>1389</Words>
  <Application>Microsoft Office PowerPoint</Application>
  <PresentationFormat>Произвольный</PresentationFormat>
  <Paragraphs>241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Тема1</vt:lpstr>
      <vt:lpstr>   Качканарский муниципальный округ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Наша школа:</vt:lpstr>
      <vt:lpstr>Наш коллектив:</vt:lpstr>
      <vt:lpstr>Презентация PowerPoint</vt:lpstr>
      <vt:lpstr>   Адрес: Свердловская область, город Качканар, ул. Мира, дом 40 Количество обучающихся на 2025 год: 229 человек, с 1 по 9 класс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Пользователь Windows</cp:lastModifiedBy>
  <cp:revision>26</cp:revision>
  <dcterms:created xsi:type="dcterms:W3CDTF">2024-05-03T03:33:06Z</dcterms:created>
  <dcterms:modified xsi:type="dcterms:W3CDTF">2025-03-27T10:34:03Z</dcterms:modified>
</cp:coreProperties>
</file>